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8" autoAdjust="0"/>
    <p:restoredTop sz="64160" autoAdjust="0"/>
  </p:normalViewPr>
  <p:slideViewPr>
    <p:cSldViewPr snapToGrid="0" showGuides="1">
      <p:cViewPr varScale="1">
        <p:scale>
          <a:sx n="73" d="100"/>
          <a:sy n="73" d="100"/>
        </p:scale>
        <p:origin x="203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1DBB1-3414-47D4-BA74-0D82621745A8}" type="datetimeFigureOut">
              <a:rPr lang="en-GB" smtClean="0"/>
              <a:t>14/08/2023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46E059-3C10-4675-AAA6-08E110A3D0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812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sc.org/new-perspectives/talent/bullying-and-harassment-support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/>
              <a:t>CHAIR’S NOTES/SCRIPT:</a:t>
            </a:r>
          </a:p>
          <a:p>
            <a:pPr>
              <a:lnSpc>
                <a:spcPct val="150000"/>
              </a:lnSpc>
            </a:pP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We want everyone to enjoy the event and feel able to contribute. By remaining in this event as participants, we agree to…: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…foster equal participation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…not tolerate bullying, harassment, or discrimination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…maintain privacy and confidentiality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…respect people’s identities and experiences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…engage with kindness and respect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…keep communication professional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…consider diverse cultural backgrounds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…and </a:t>
            </a:r>
            <a:r>
              <a:rPr lang="en-GB" sz="18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contribute constructively</a:t>
            </a: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lvl="0" indent="0">
              <a:lnSpc>
                <a:spcPct val="150000"/>
              </a:lnSpc>
              <a:buFont typeface="Symbol" panose="05050102010706020507" pitchFamily="18" charset="2"/>
              <a:buNone/>
            </a:pP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800" dirty="0"/>
              <a:t>USEFUL LINKS:</a:t>
            </a:r>
          </a:p>
          <a:p>
            <a:r>
              <a:rPr lang="en-GB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Bullying and Harassment support </a:t>
            </a:r>
            <a:r>
              <a:rPr lang="en-GB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https://www.rsc.org/new-perspectives/talent/bullying-and-harassment-support/</a:t>
            </a:r>
            <a:br>
              <a:rPr lang="en-GB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GB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Inclusion &amp; Diversity resources https://www.rsc.org/policy-evidence-campaigns/inclusion-diversity/resources/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932B7F-5DDE-2249-94F1-C98945D46AB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8194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0532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24546E6-46B6-D44C-83AB-EBBCA8E6E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0950" y="6089650"/>
            <a:ext cx="444500" cy="428625"/>
          </a:xfrm>
          <a:prstGeom prst="rect">
            <a:avLst/>
          </a:prstGeom>
          <a:ln>
            <a:noFill/>
          </a:ln>
        </p:spPr>
        <p:txBody>
          <a:bodyPr wrap="square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D79EE95E-F8E2-094D-B99A-E1C9960AC8D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C257279-B9EF-A045-8EDC-DA61A6960F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84298" y="5962659"/>
            <a:ext cx="664772" cy="65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095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86794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86794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BFF0B85-EA38-D543-A9E7-81E2FCAF6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7E08DEC-A96F-9A47-A8E4-0FA7FFA1A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0950" y="6089650"/>
            <a:ext cx="444500" cy="428625"/>
          </a:xfrm>
          <a:prstGeom prst="rect">
            <a:avLst/>
          </a:prstGeom>
          <a:ln>
            <a:noFill/>
          </a:ln>
        </p:spPr>
        <p:txBody>
          <a:bodyPr wrap="square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D79EE95E-F8E2-094D-B99A-E1C9960AC8D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27E81742-75C4-BB4A-8723-2F34463C78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84298" y="5962659"/>
            <a:ext cx="664772" cy="65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661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wo column_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5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BFF0B85-EA38-D543-A9E7-81E2FCAF6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7E08DEC-A96F-9A47-A8E4-0FA7FFA1A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0950" y="6089650"/>
            <a:ext cx="444500" cy="428625"/>
          </a:xfrm>
          <a:prstGeom prst="rect">
            <a:avLst/>
          </a:prstGeom>
          <a:ln>
            <a:noFill/>
          </a:ln>
        </p:spPr>
        <p:txBody>
          <a:bodyPr wrap="square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D79EE95E-F8E2-094D-B99A-E1C9960AC8D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27E81742-75C4-BB4A-8723-2F34463C78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84298" y="5962659"/>
            <a:ext cx="664772" cy="653311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F17D6B-3660-6243-A16E-99AF1195E9A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72203" y="1825625"/>
            <a:ext cx="5181597" cy="3692525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182564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wo column_with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680485"/>
            <a:ext cx="3382926" cy="48376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7E08DEC-A96F-9A47-A8E4-0FA7FFA1A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0950" y="6089650"/>
            <a:ext cx="444500" cy="428625"/>
          </a:xfrm>
          <a:prstGeom prst="rect">
            <a:avLst/>
          </a:prstGeom>
          <a:ln>
            <a:noFill/>
          </a:ln>
        </p:spPr>
        <p:txBody>
          <a:bodyPr wrap="square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D79EE95E-F8E2-094D-B99A-E1C9960AC8D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27E81742-75C4-BB4A-8723-2F34463C78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84298" y="5962659"/>
            <a:ext cx="664772" cy="653311"/>
          </a:xfrm>
          <a:prstGeom prst="rect">
            <a:avLst/>
          </a:prstGeom>
        </p:spPr>
      </p:pic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129B85AA-20D7-534E-B4DC-A0FF68BBCE4B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4380614" y="680485"/>
            <a:ext cx="6973186" cy="4837665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3345367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9E18289-5FD2-4C4A-A9D5-B622C4B99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0950" y="6089650"/>
            <a:ext cx="444500" cy="428625"/>
          </a:xfrm>
          <a:prstGeom prst="rect">
            <a:avLst/>
          </a:prstGeom>
          <a:ln>
            <a:noFill/>
          </a:ln>
        </p:spPr>
        <p:txBody>
          <a:bodyPr wrap="square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D79EE95E-F8E2-094D-B99A-E1C9960AC8D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10794E6E-B9B1-0748-82AD-41B05F527D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84298" y="5962659"/>
            <a:ext cx="664772" cy="653311"/>
          </a:xfrm>
          <a:prstGeom prst="rect">
            <a:avLst/>
          </a:prstGeom>
        </p:spPr>
      </p:pic>
      <p:sp>
        <p:nvSpPr>
          <p:cNvPr id="6" name="Table Placeholder 6">
            <a:extLst>
              <a:ext uri="{FF2B5EF4-FFF2-40B4-BE49-F238E27FC236}">
                <a16:creationId xmlns:a16="http://schemas.microsoft.com/office/drawing/2014/main" id="{DC049574-F75B-C04C-BFCD-E2F92B16AFDD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838200" y="500063"/>
            <a:ext cx="10515600" cy="4879976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93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258927C-F442-974F-B903-89BC261FE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0950" y="6089650"/>
            <a:ext cx="444500" cy="428625"/>
          </a:xfrm>
          <a:prstGeom prst="rect">
            <a:avLst/>
          </a:prstGeom>
          <a:ln>
            <a:noFill/>
          </a:ln>
        </p:spPr>
        <p:txBody>
          <a:bodyPr wrap="square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D79EE95E-F8E2-094D-B99A-E1C9960AC8D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1C98986-4A0D-1446-9BAF-4FDD09D9BB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84298" y="5962659"/>
            <a:ext cx="664772" cy="653311"/>
          </a:xfrm>
          <a:prstGeom prst="rect">
            <a:avLst/>
          </a:prstGeom>
        </p:spPr>
      </p:pic>
      <p:sp>
        <p:nvSpPr>
          <p:cNvPr id="6" name="Chart Placeholder 3">
            <a:extLst>
              <a:ext uri="{FF2B5EF4-FFF2-40B4-BE49-F238E27FC236}">
                <a16:creationId xmlns:a16="http://schemas.microsoft.com/office/drawing/2014/main" id="{89AD3FAB-D7F1-6640-9A20-0CEB2F352565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838200" y="500062"/>
            <a:ext cx="10515600" cy="4950827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271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>
            <a:extLst>
              <a:ext uri="{FF2B5EF4-FFF2-40B4-BE49-F238E27FC236}">
                <a16:creationId xmlns:a16="http://schemas.microsoft.com/office/drawing/2014/main" id="{62C6B38C-347D-0749-90D6-086F0F503874}"/>
              </a:ext>
            </a:extLst>
          </p:cNvPr>
          <p:cNvSpPr/>
          <p:nvPr userDrawn="1"/>
        </p:nvSpPr>
        <p:spPr>
          <a:xfrm>
            <a:off x="1886274" y="-792480"/>
            <a:ext cx="8464226" cy="8464226"/>
          </a:xfrm>
          <a:prstGeom prst="ellipse">
            <a:avLst/>
          </a:prstGeom>
          <a:solidFill>
            <a:srgbClr val="71DB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35B18D7-70E2-804E-A5AE-D5F1B750B689}"/>
              </a:ext>
            </a:extLst>
          </p:cNvPr>
          <p:cNvGrpSpPr/>
          <p:nvPr userDrawn="1"/>
        </p:nvGrpSpPr>
        <p:grpSpPr>
          <a:xfrm rot="13500000" flipH="1">
            <a:off x="4775873" y="1621409"/>
            <a:ext cx="5119341" cy="8195339"/>
            <a:chOff x="12727547" y="-5509958"/>
            <a:chExt cx="1257062" cy="2012378"/>
          </a:xfrm>
        </p:grpSpPr>
        <p:sp>
          <p:nvSpPr>
            <p:cNvPr id="22" name="Freeform 37">
              <a:extLst>
                <a:ext uri="{FF2B5EF4-FFF2-40B4-BE49-F238E27FC236}">
                  <a16:creationId xmlns:a16="http://schemas.microsoft.com/office/drawing/2014/main" id="{FB614B19-1007-5C47-BA46-F316A667111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2727547" y="-5509958"/>
              <a:ext cx="1197716" cy="1197716"/>
            </a:xfrm>
            <a:custGeom>
              <a:avLst/>
              <a:gdLst>
                <a:gd name="T0" fmla="*/ 0 w 2937"/>
                <a:gd name="T1" fmla="*/ 0 h 2938"/>
                <a:gd name="T2" fmla="*/ 0 w 2937"/>
                <a:gd name="T3" fmla="*/ 0 h 2938"/>
                <a:gd name="T4" fmla="*/ 0 w 2937"/>
                <a:gd name="T5" fmla="*/ 762 h 2938"/>
                <a:gd name="T6" fmla="*/ 2174 w 2937"/>
                <a:gd name="T7" fmla="*/ 2937 h 2938"/>
                <a:gd name="T8" fmla="*/ 2936 w 2937"/>
                <a:gd name="T9" fmla="*/ 2937 h 2938"/>
                <a:gd name="T10" fmla="*/ 2071 w 2937"/>
                <a:gd name="T11" fmla="*/ 861 h 2938"/>
                <a:gd name="T12" fmla="*/ 0 w 2937"/>
                <a:gd name="T13" fmla="*/ 0 h 2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7" h="2938">
                  <a:moveTo>
                    <a:pt x="0" y="0"/>
                  </a:moveTo>
                  <a:lnTo>
                    <a:pt x="0" y="0"/>
                  </a:lnTo>
                  <a:cubicBezTo>
                    <a:pt x="0" y="762"/>
                    <a:pt x="0" y="762"/>
                    <a:pt x="0" y="762"/>
                  </a:cubicBezTo>
                  <a:cubicBezTo>
                    <a:pt x="1196" y="762"/>
                    <a:pt x="2170" y="1740"/>
                    <a:pt x="2174" y="2937"/>
                  </a:cubicBezTo>
                  <a:cubicBezTo>
                    <a:pt x="2936" y="2937"/>
                    <a:pt x="2936" y="2937"/>
                    <a:pt x="2936" y="2937"/>
                  </a:cubicBezTo>
                  <a:cubicBezTo>
                    <a:pt x="2932" y="2127"/>
                    <a:pt x="2605" y="1395"/>
                    <a:pt x="2071" y="861"/>
                  </a:cubicBezTo>
                  <a:cubicBezTo>
                    <a:pt x="1541" y="331"/>
                    <a:pt x="809" y="0"/>
                    <a:pt x="0" y="0"/>
                  </a:cubicBezTo>
                </a:path>
              </a:pathLst>
            </a:custGeom>
            <a:solidFill>
              <a:srgbClr val="115E67">
                <a:alpha val="70000"/>
              </a:srgb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Freeform 39">
              <a:extLst>
                <a:ext uri="{FF2B5EF4-FFF2-40B4-BE49-F238E27FC236}">
                  <a16:creationId xmlns:a16="http://schemas.microsoft.com/office/drawing/2014/main" id="{633922DA-568A-A04C-A235-C48A97F9B44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3389348" y="-5121510"/>
              <a:ext cx="595261" cy="1623930"/>
            </a:xfrm>
            <a:custGeom>
              <a:avLst/>
              <a:gdLst>
                <a:gd name="T0" fmla="*/ 361 w 1461"/>
                <a:gd name="T1" fmla="*/ 0 h 3980"/>
                <a:gd name="T2" fmla="*/ 361 w 1461"/>
                <a:gd name="T3" fmla="*/ 0 h 3980"/>
                <a:gd name="T4" fmla="*/ 0 w 1461"/>
                <a:gd name="T5" fmla="*/ 361 h 3980"/>
                <a:gd name="T6" fmla="*/ 0 w 1461"/>
                <a:gd name="T7" fmla="*/ 3617 h 3980"/>
                <a:gd name="T8" fmla="*/ 361 w 1461"/>
                <a:gd name="T9" fmla="*/ 3979 h 3980"/>
                <a:gd name="T10" fmla="*/ 361 w 1461"/>
                <a:gd name="T11" fmla="*/ 0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61" h="3980">
                  <a:moveTo>
                    <a:pt x="361" y="0"/>
                  </a:moveTo>
                  <a:lnTo>
                    <a:pt x="361" y="0"/>
                  </a:lnTo>
                  <a:cubicBezTo>
                    <a:pt x="0" y="361"/>
                    <a:pt x="0" y="361"/>
                    <a:pt x="0" y="361"/>
                  </a:cubicBezTo>
                  <a:cubicBezTo>
                    <a:pt x="900" y="1257"/>
                    <a:pt x="900" y="2717"/>
                    <a:pt x="0" y="3617"/>
                  </a:cubicBezTo>
                  <a:cubicBezTo>
                    <a:pt x="361" y="3979"/>
                    <a:pt x="361" y="3979"/>
                    <a:pt x="361" y="3979"/>
                  </a:cubicBezTo>
                  <a:cubicBezTo>
                    <a:pt x="1460" y="2881"/>
                    <a:pt x="1460" y="1093"/>
                    <a:pt x="361" y="0"/>
                  </a:cubicBezTo>
                </a:path>
              </a:pathLst>
            </a:custGeom>
            <a:solidFill>
              <a:srgbClr val="115E67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86274" y="2743399"/>
            <a:ext cx="8464226" cy="1279991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DFD32AE-9E32-8F40-8F08-F2F094316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0950" y="6089650"/>
            <a:ext cx="444500" cy="428625"/>
          </a:xfrm>
          <a:prstGeom prst="rect">
            <a:avLst/>
          </a:prstGeom>
          <a:ln>
            <a:noFill/>
          </a:ln>
        </p:spPr>
        <p:txBody>
          <a:bodyPr wrap="square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D79EE95E-F8E2-094D-B99A-E1C9960AC8D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DCE0794-79A8-924F-AC74-259A9A8848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84298" y="5962659"/>
            <a:ext cx="664772" cy="65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2061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03678" y="2632021"/>
            <a:ext cx="4203910" cy="920523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000"/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7F2A05D-F78E-6B44-85E5-D1B1FE102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0950" y="6089650"/>
            <a:ext cx="444500" cy="428625"/>
          </a:xfrm>
          <a:prstGeom prst="rect">
            <a:avLst/>
          </a:prstGeom>
          <a:ln>
            <a:noFill/>
          </a:ln>
        </p:spPr>
        <p:txBody>
          <a:bodyPr wrap="square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D79EE95E-F8E2-094D-B99A-E1C9960AC8D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CAA7D6A-DF01-8046-A134-609F0E8D0E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84298" y="5962659"/>
            <a:ext cx="664772" cy="653311"/>
          </a:xfrm>
          <a:prstGeom prst="rect">
            <a:avLst/>
          </a:prstGeom>
        </p:spPr>
      </p:pic>
      <p:grpSp>
        <p:nvGrpSpPr>
          <p:cNvPr id="60" name="Group 59">
            <a:extLst>
              <a:ext uri="{FF2B5EF4-FFF2-40B4-BE49-F238E27FC236}">
                <a16:creationId xmlns:a16="http://schemas.microsoft.com/office/drawing/2014/main" id="{F4695B35-E438-4945-845A-81983BFC5FDA}"/>
              </a:ext>
            </a:extLst>
          </p:cNvPr>
          <p:cNvGrpSpPr/>
          <p:nvPr userDrawn="1"/>
        </p:nvGrpSpPr>
        <p:grpSpPr>
          <a:xfrm>
            <a:off x="6105633" y="471742"/>
            <a:ext cx="3037170" cy="4862080"/>
            <a:chOff x="6235307" y="547942"/>
            <a:chExt cx="3037170" cy="4862080"/>
          </a:xfrm>
        </p:grpSpPr>
        <p:sp>
          <p:nvSpPr>
            <p:cNvPr id="12" name="Freeform 37">
              <a:extLst>
                <a:ext uri="{FF2B5EF4-FFF2-40B4-BE49-F238E27FC236}">
                  <a16:creationId xmlns:a16="http://schemas.microsoft.com/office/drawing/2014/main" id="{08164030-0F11-0A4A-BFA6-1E031A2A10E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235307" y="547942"/>
              <a:ext cx="2893785" cy="2893786"/>
            </a:xfrm>
            <a:custGeom>
              <a:avLst/>
              <a:gdLst>
                <a:gd name="T0" fmla="*/ 0 w 2937"/>
                <a:gd name="T1" fmla="*/ 0 h 2938"/>
                <a:gd name="T2" fmla="*/ 0 w 2937"/>
                <a:gd name="T3" fmla="*/ 0 h 2938"/>
                <a:gd name="T4" fmla="*/ 0 w 2937"/>
                <a:gd name="T5" fmla="*/ 762 h 2938"/>
                <a:gd name="T6" fmla="*/ 2174 w 2937"/>
                <a:gd name="T7" fmla="*/ 2937 h 2938"/>
                <a:gd name="T8" fmla="*/ 2936 w 2937"/>
                <a:gd name="T9" fmla="*/ 2937 h 2938"/>
                <a:gd name="T10" fmla="*/ 2071 w 2937"/>
                <a:gd name="T11" fmla="*/ 861 h 2938"/>
                <a:gd name="T12" fmla="*/ 0 w 2937"/>
                <a:gd name="T13" fmla="*/ 0 h 2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7" h="2938">
                  <a:moveTo>
                    <a:pt x="0" y="0"/>
                  </a:moveTo>
                  <a:lnTo>
                    <a:pt x="0" y="0"/>
                  </a:lnTo>
                  <a:cubicBezTo>
                    <a:pt x="0" y="762"/>
                    <a:pt x="0" y="762"/>
                    <a:pt x="0" y="762"/>
                  </a:cubicBezTo>
                  <a:cubicBezTo>
                    <a:pt x="1196" y="762"/>
                    <a:pt x="2170" y="1740"/>
                    <a:pt x="2174" y="2937"/>
                  </a:cubicBezTo>
                  <a:cubicBezTo>
                    <a:pt x="2936" y="2937"/>
                    <a:pt x="2936" y="2937"/>
                    <a:pt x="2936" y="2937"/>
                  </a:cubicBezTo>
                  <a:cubicBezTo>
                    <a:pt x="2932" y="2127"/>
                    <a:pt x="2605" y="1395"/>
                    <a:pt x="2071" y="861"/>
                  </a:cubicBezTo>
                  <a:cubicBezTo>
                    <a:pt x="1541" y="331"/>
                    <a:pt x="809" y="0"/>
                    <a:pt x="0" y="0"/>
                  </a:cubicBezTo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39">
              <a:extLst>
                <a:ext uri="{FF2B5EF4-FFF2-40B4-BE49-F238E27FC236}">
                  <a16:creationId xmlns:a16="http://schemas.microsoft.com/office/drawing/2014/main" id="{BB0ABC1A-957A-714C-B4CC-DE4F98AA6EA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7834276" y="1486467"/>
              <a:ext cx="1438201" cy="3923555"/>
            </a:xfrm>
            <a:custGeom>
              <a:avLst/>
              <a:gdLst>
                <a:gd name="T0" fmla="*/ 361 w 1461"/>
                <a:gd name="T1" fmla="*/ 0 h 3980"/>
                <a:gd name="T2" fmla="*/ 361 w 1461"/>
                <a:gd name="T3" fmla="*/ 0 h 3980"/>
                <a:gd name="T4" fmla="*/ 0 w 1461"/>
                <a:gd name="T5" fmla="*/ 361 h 3980"/>
                <a:gd name="T6" fmla="*/ 0 w 1461"/>
                <a:gd name="T7" fmla="*/ 3617 h 3980"/>
                <a:gd name="T8" fmla="*/ 361 w 1461"/>
                <a:gd name="T9" fmla="*/ 3979 h 3980"/>
                <a:gd name="T10" fmla="*/ 361 w 1461"/>
                <a:gd name="T11" fmla="*/ 0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61" h="3980">
                  <a:moveTo>
                    <a:pt x="361" y="0"/>
                  </a:moveTo>
                  <a:lnTo>
                    <a:pt x="361" y="0"/>
                  </a:lnTo>
                  <a:cubicBezTo>
                    <a:pt x="0" y="361"/>
                    <a:pt x="0" y="361"/>
                    <a:pt x="0" y="361"/>
                  </a:cubicBezTo>
                  <a:cubicBezTo>
                    <a:pt x="900" y="1257"/>
                    <a:pt x="900" y="2717"/>
                    <a:pt x="0" y="3617"/>
                  </a:cubicBezTo>
                  <a:cubicBezTo>
                    <a:pt x="361" y="3979"/>
                    <a:pt x="361" y="3979"/>
                    <a:pt x="361" y="3979"/>
                  </a:cubicBezTo>
                  <a:cubicBezTo>
                    <a:pt x="1460" y="2881"/>
                    <a:pt x="1460" y="1093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600423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538006"/>
            <a:ext cx="10515600" cy="2600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2118BDD-F44A-4746-8FED-8BF714369434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5720631"/>
            <a:ext cx="2615950" cy="1137369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05D999B-ED2D-C749-9409-2DEB3DB29ED3}"/>
              </a:ext>
            </a:extLst>
          </p:cNvPr>
          <p:cNvCxnSpPr>
            <a:cxnSpLocks/>
          </p:cNvCxnSpPr>
          <p:nvPr userDrawn="1"/>
        </p:nvCxnSpPr>
        <p:spPr>
          <a:xfrm>
            <a:off x="318000" y="5720598"/>
            <a:ext cx="1155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09600" y="6089400"/>
            <a:ext cx="442800" cy="428400"/>
          </a:xfrm>
          <a:prstGeom prst="rect">
            <a:avLst/>
          </a:prstGeom>
        </p:spPr>
        <p:txBody>
          <a:bodyPr vert="horz" lIns="9000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D79EE95E-F8E2-094D-B99A-E1C9960AC8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Placeholder 10">
            <a:extLst>
              <a:ext uri="{FF2B5EF4-FFF2-40B4-BE49-F238E27FC236}">
                <a16:creationId xmlns:a16="http://schemas.microsoft.com/office/drawing/2014/main" id="{0F71C26E-414A-D040-BA27-20C74906D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216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lang="en-US" sz="2400" b="0" i="0" kern="1200" dirty="0" smtClean="0">
          <a:solidFill>
            <a:srgbClr val="54585A"/>
          </a:solidFill>
          <a:effectLst/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lang="en-US" sz="2400" b="0" i="0" kern="1200" dirty="0" smtClean="0">
          <a:solidFill>
            <a:srgbClr val="54585A"/>
          </a:solidFill>
          <a:effectLst/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lang="en-US" sz="2000" b="0" i="0" kern="1200" dirty="0" smtClean="0">
          <a:solidFill>
            <a:srgbClr val="54585A"/>
          </a:solidFill>
          <a:effectLst/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lang="en-US" sz="1800" b="0" i="0" kern="1200" dirty="0" smtClean="0">
          <a:solidFill>
            <a:srgbClr val="54585A"/>
          </a:solidFill>
          <a:effectLst/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lang="en-US" sz="1800" b="0" i="0" kern="1200" dirty="0">
          <a:solidFill>
            <a:srgbClr val="54585A"/>
          </a:solidFill>
          <a:effectLst/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F4D0B-93C5-6843-8603-0B8654265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481" y="-14091"/>
            <a:ext cx="10994512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da" dirty="0"/>
            </a:br>
            <a:r>
              <a:rPr lang="da" sz="4400" dirty="0"/>
              <a:t>Royal Society of Chemistry </a:t>
            </a:r>
            <a:br>
              <a:rPr lang="da" sz="4400" dirty="0"/>
            </a:br>
            <a:r>
              <a:rPr lang="da" sz="4400" dirty="0"/>
              <a:t>Participant Agreement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7B029B-5E32-0942-9861-32AD8EB6B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9EE95E-F8E2-094D-B99A-E1C9960AC8D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497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77310" y="4120885"/>
            <a:ext cx="3499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…keep communication professional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199" y="3318250"/>
            <a:ext cx="3323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…maintain privacy/confidentiality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811" y="5073425"/>
            <a:ext cx="3882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…consider diverse cultural backgrounds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200" y="2438400"/>
            <a:ext cx="2713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…foster equal participation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7811" y="4198100"/>
            <a:ext cx="3512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…engage with kindness and respect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55101" y="4994883"/>
            <a:ext cx="2727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…contribute constructively.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25445" y="3246887"/>
            <a:ext cx="4185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…respect people’s identities &amp; experiences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27320" y="2438400"/>
            <a:ext cx="5155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49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…not tolerate bullying, harassment, or discrimination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43855" y="1565092"/>
            <a:ext cx="1949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agree to…</a:t>
            </a:r>
          </a:p>
        </p:txBody>
      </p:sp>
      <p:pic>
        <p:nvPicPr>
          <p:cNvPr id="1028" name="Picture 4" descr="Private Chat Icons - Download Free Vector Icons | Noun Pro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466" y="3112401"/>
            <a:ext cx="625164" cy="625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Weight balance - Free ico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2902" y="2231196"/>
            <a:ext cx="687794" cy="687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Kindness Icons - Download Free Vector Icons | Noun Projec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6662" y="3985941"/>
            <a:ext cx="729615" cy="729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Diversity Icons - Download Free Vector Icons | Noun Projec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0708" y="4857723"/>
            <a:ext cx="800735" cy="800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0" name="Picture 46" descr="Handshake icon PNG and SVG Vector Free Downloa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756" y="2966370"/>
            <a:ext cx="916940" cy="916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8" name="Picture 54" descr="Warning sign | Free Icon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614" y="2280825"/>
            <a:ext cx="564705" cy="564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6" name="Picture 62" descr="Jigsaw piece pieces puzzle seo solution icon -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062" y="4720512"/>
            <a:ext cx="935629" cy="935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6" name="Picture 72" descr="communication icon | IconBros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5445" y="3936161"/>
            <a:ext cx="651865" cy="651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722405"/>
      </p:ext>
    </p:extLst>
  </p:cSld>
  <p:clrMapOvr>
    <a:masterClrMapping/>
  </p:clrMapOvr>
</p:sld>
</file>

<file path=ppt/theme/theme1.xml><?xml version="1.0" encoding="utf-8"?>
<a:theme xmlns:a="http://schemas.openxmlformats.org/drawingml/2006/main" name="RSC_Plain">
  <a:themeElements>
    <a:clrScheme name="RSC">
      <a:dk1>
        <a:srgbClr val="004976"/>
      </a:dk1>
      <a:lt1>
        <a:srgbClr val="FFFFFF"/>
      </a:lt1>
      <a:dk2>
        <a:srgbClr val="004976"/>
      </a:dk2>
      <a:lt2>
        <a:srgbClr val="E7E6E6"/>
      </a:lt2>
      <a:accent1>
        <a:srgbClr val="004976"/>
      </a:accent1>
      <a:accent2>
        <a:srgbClr val="48A9C5"/>
      </a:accent2>
      <a:accent3>
        <a:srgbClr val="EEDC00"/>
      </a:accent3>
      <a:accent4>
        <a:srgbClr val="97D700"/>
      </a:accent4>
      <a:accent5>
        <a:srgbClr val="DA1883"/>
      </a:accent5>
      <a:accent6>
        <a:srgbClr val="991E66"/>
      </a:accent6>
      <a:hlink>
        <a:srgbClr val="FF9E1B"/>
      </a:hlink>
      <a:folHlink>
        <a:srgbClr val="5458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005783_RSC_PPT_template_AW.pptx" id="{D7EAD8D1-6F07-924A-9AC7-4F04387690BC}" vid="{402D78AE-8AEC-614C-9759-CBC360D547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170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Symbol</vt:lpstr>
      <vt:lpstr>RSC_Plain</vt:lpstr>
      <vt:lpstr> Royal Society of Chemistry  Participant Agreement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Dale Dawson</dc:creator>
  <cp:lastModifiedBy>Laura Reyes</cp:lastModifiedBy>
  <cp:revision>11</cp:revision>
  <dcterms:created xsi:type="dcterms:W3CDTF">2022-08-02T09:14:06Z</dcterms:created>
  <dcterms:modified xsi:type="dcterms:W3CDTF">2023-08-14T10:15:54Z</dcterms:modified>
</cp:coreProperties>
</file>